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99" r:id="rId2"/>
    <p:sldId id="371" r:id="rId3"/>
    <p:sldId id="381" r:id="rId4"/>
    <p:sldId id="382" r:id="rId5"/>
    <p:sldId id="395" r:id="rId6"/>
    <p:sldId id="396" r:id="rId7"/>
    <p:sldId id="385" r:id="rId8"/>
    <p:sldId id="372" r:id="rId9"/>
    <p:sldId id="386" r:id="rId10"/>
    <p:sldId id="387" r:id="rId11"/>
    <p:sldId id="388" r:id="rId12"/>
    <p:sldId id="389" r:id="rId13"/>
    <p:sldId id="390" r:id="rId14"/>
    <p:sldId id="391" r:id="rId15"/>
    <p:sldId id="373" r:id="rId16"/>
    <p:sldId id="397" r:id="rId17"/>
    <p:sldId id="393" r:id="rId18"/>
    <p:sldId id="398" r:id="rId19"/>
    <p:sldId id="283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43" d="100"/>
          <a:sy n="143" d="100"/>
        </p:scale>
        <p:origin x="-71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58936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6607" y="836016"/>
            <a:ext cx="44121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КЛЮЧЕВЫЕ АСПЕКТЫ ПОСЛАНИЯ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ПРЕЗИДЕНТА РЕСПУБЛИКИ БЕЛАРУСЬ А.Г.ЛУКАШЕНКО БЕЛОРУССКОМУ НАРОДУ И НАЦИОНАЛЬНОМУ СОБРАНИЮ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РЕСПУБЛИКИ БЕЛАРУСЬ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2119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234077" y="3327053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Единый день </a:t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информирования населения 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70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январь 2026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27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2128039" y="-1312371"/>
            <a:ext cx="792090" cy="409583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85075" y="2571750"/>
            <a:ext cx="413094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A0A7C"/>
                </a:solidFill>
              </a:rPr>
              <a:t>ЗАДАЧА ГОСУДАРСТВА:</a:t>
            </a:r>
            <a:endParaRPr lang="ru-RU" sz="2000" dirty="0" smtClean="0">
              <a:solidFill>
                <a:srgbClr val="0A0A7C"/>
              </a:solidFill>
            </a:endParaRPr>
          </a:p>
          <a:p>
            <a:r>
              <a:rPr lang="ru-RU" sz="2000" dirty="0" smtClean="0"/>
              <a:t>создать</a:t>
            </a:r>
            <a:r>
              <a:rPr lang="ru-RU" sz="2000" dirty="0"/>
              <a:t> </a:t>
            </a:r>
            <a:r>
              <a:rPr lang="ru-RU" sz="2000" b="1" dirty="0"/>
              <a:t>новую национальную программу</a:t>
            </a:r>
            <a:r>
              <a:rPr lang="ru-RU" sz="2000" dirty="0"/>
              <a:t> с </a:t>
            </a:r>
            <a:r>
              <a:rPr lang="ru-RU" sz="2000" dirty="0" smtClean="0"/>
              <a:t>четкими </a:t>
            </a:r>
            <a:r>
              <a:rPr lang="ru-RU" sz="2000" dirty="0"/>
              <a:t>условиями для мотивации переезда в </a:t>
            </a:r>
            <a:r>
              <a:rPr lang="ru-RU" sz="2000" dirty="0" smtClean="0"/>
              <a:t>село;</a:t>
            </a:r>
            <a:endParaRPr lang="ru-RU" sz="2000" dirty="0"/>
          </a:p>
          <a:p>
            <a:r>
              <a:rPr lang="ru-RU" sz="2000" b="1" dirty="0" smtClean="0"/>
              <a:t>остановить </a:t>
            </a:r>
            <a:r>
              <a:rPr lang="ru-RU" sz="2000" b="1" dirty="0"/>
              <a:t>отток людей</a:t>
            </a:r>
            <a:r>
              <a:rPr lang="ru-RU" sz="2000" dirty="0"/>
              <a:t> из регионов и разгрузить </a:t>
            </a:r>
            <a:r>
              <a:rPr lang="ru-RU" sz="2000" dirty="0" err="1" smtClean="0"/>
              <a:t>г.Минск</a:t>
            </a:r>
            <a:r>
              <a:rPr lang="ru-RU" sz="2000" dirty="0" smtClean="0"/>
              <a:t> </a:t>
            </a:r>
            <a:r>
              <a:rPr lang="ru-RU" sz="2000" dirty="0"/>
              <a:t>с областными центрами.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34445"/>
            <a:ext cx="38884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ДЕМОГРАФИЯ СЕЛА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540" y="3014543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6166" y="3939902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0182" y="1253127"/>
            <a:ext cx="39518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Сегодня в сельской местности </a:t>
            </a:r>
            <a:r>
              <a:rPr lang="ru-RU" sz="2000" dirty="0" smtClean="0"/>
              <a:t>живет </a:t>
            </a:r>
            <a:r>
              <a:rPr lang="ru-RU" sz="2000" dirty="0"/>
              <a:t>менее 2 млн белорусов </a:t>
            </a:r>
            <a:br>
              <a:rPr lang="ru-RU" sz="2000" dirty="0"/>
            </a:br>
            <a:r>
              <a:rPr lang="ru-RU" sz="2000" dirty="0"/>
              <a:t>(21% населения) — на 10% меньше, </a:t>
            </a:r>
            <a:r>
              <a:rPr lang="ru-RU" sz="2000" dirty="0" smtClean="0"/>
              <a:t>чем </a:t>
            </a:r>
            <a:r>
              <a:rPr lang="ru-RU" sz="2000" dirty="0"/>
              <a:t>в 1991 году.</a:t>
            </a:r>
          </a:p>
        </p:txBody>
      </p:sp>
    </p:spTree>
    <p:extLst>
      <p:ext uri="{BB962C8B-B14F-4D97-AF65-F5344CB8AC3E}">
        <p14:creationId xmlns:p14="http://schemas.microsoft.com/office/powerpoint/2010/main" val="147785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A0A7C"/>
                </a:solidFill>
              </a:rPr>
              <a:t>НАЦИОНАЛЬНАЯ ДЕМОГРАФИЧЕСКАЯ БЕЗОПАСНОСТЬ</a:t>
            </a:r>
            <a:endParaRPr lang="ru-RU" sz="2600" dirty="0">
              <a:solidFill>
                <a:srgbClr val="0A0A7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2154850" y="1954800"/>
            <a:ext cx="1242522" cy="459989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8072" y="3746912"/>
            <a:ext cx="4355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chemeClr val="bg1"/>
                </a:solidFill>
              </a:rPr>
              <a:t>Поддержка семьи:</a:t>
            </a:r>
            <a:r>
              <a:rPr lang="ru-RU" sz="1200" i="1" dirty="0">
                <a:solidFill>
                  <a:schemeClr val="bg1"/>
                </a:solidFill>
              </a:rPr>
              <a:t> повышение рождаемости и укрепление института семьи.</a:t>
            </a:r>
          </a:p>
          <a:p>
            <a:r>
              <a:rPr lang="ru-RU" sz="1200" b="1" i="1" dirty="0">
                <a:solidFill>
                  <a:schemeClr val="bg1"/>
                </a:solidFill>
              </a:rPr>
              <a:t>Здоровье нации:</a:t>
            </a:r>
            <a:r>
              <a:rPr lang="ru-RU" sz="1200" i="1" dirty="0">
                <a:solidFill>
                  <a:schemeClr val="bg1"/>
                </a:solidFill>
              </a:rPr>
              <a:t> системное укрепление здоровья населения.</a:t>
            </a:r>
          </a:p>
          <a:p>
            <a:r>
              <a:rPr lang="ru-RU" sz="1200" b="1" i="1" dirty="0">
                <a:solidFill>
                  <a:schemeClr val="bg1"/>
                </a:solidFill>
              </a:rPr>
              <a:t>Демографический вызов:</a:t>
            </a:r>
            <a:r>
              <a:rPr lang="ru-RU" sz="1200" i="1" dirty="0">
                <a:solidFill>
                  <a:schemeClr val="bg1"/>
                </a:solidFill>
              </a:rPr>
              <a:t> к концу 2030 года каждый пятый житель Беларуси будет старше 65 лет.</a:t>
            </a:r>
          </a:p>
        </p:txBody>
      </p:sp>
    </p:spTree>
    <p:extLst>
      <p:ext uri="{BB962C8B-B14F-4D97-AF65-F5344CB8AC3E}">
        <p14:creationId xmlns:p14="http://schemas.microsoft.com/office/powerpoint/2010/main" val="220741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A0A7C"/>
                </a:solidFill>
              </a:rPr>
              <a:t>ПРИОРИТЕТЫ В СИСТЕМЕ ОБРАЗОВАНИЯ</a:t>
            </a:r>
            <a:endParaRPr lang="ru-RU" sz="2600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0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A0A7C"/>
                </a:solidFill>
              </a:rPr>
              <a:t>БЕЗОПАСНОСТЬ И ОБОРОНА</a:t>
            </a:r>
            <a:endParaRPr lang="ru-RU" sz="2600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A0A7C"/>
                </a:solidFill>
              </a:rPr>
              <a:t>ГЕОПОЛИТИКА И РАССТАНОВКА АКЦЕНТОВ</a:t>
            </a:r>
            <a:endParaRPr lang="ru-RU" sz="2800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80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27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97645" y="627534"/>
            <a:ext cx="475252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будет мир завтра, мы не знаем. Какой будет Беларусь, зависит только </a:t>
            </a:r>
            <a:r>
              <a:rPr lang="en-US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нас.</a:t>
            </a:r>
            <a:endParaRPr lang="ru-RU" sz="3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7481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662614" y="149163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39952" y="3723878"/>
            <a:ext cx="4864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</a:t>
            </a:r>
            <a:r>
              <a:rPr lang="ru-RU" sz="14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448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ДЛЯ РЕШЕНИЯ ВНЕШНИХ ВЫЗОВОВ И ВНУТРЕННИХ ДИСБАЛАНСОВ СОЗДАНА ВЕРТИКАЛЬНАЯ СИСТЕМА ПРОГРАММНЫХ ДОКУМЕНТОВ НА 2026–2030 ГОДЫ.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91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411510"/>
            <a:ext cx="820891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182C7F"/>
                </a:solidFill>
              </a:rPr>
              <a:t>ПРИОРИТЕТЫ ПРОГРАММЫ-2030</a:t>
            </a:r>
            <a:endParaRPr lang="ru-RU" sz="25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6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4892" y="771550"/>
            <a:ext cx="421718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То, как мы будем жить завтра, зависит от каждого из нас и от нашего единства. Будем едиными, сплоченными – </a:t>
            </a:r>
            <a: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будем </a:t>
            </a: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сильными, а будем сильными – страна будет мирной и </a:t>
            </a:r>
            <a: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процветающей.</a:t>
            </a:r>
            <a:endParaRPr kumimoji="0" lang="ru-RU" sz="22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96" y="51470"/>
            <a:ext cx="868596" cy="131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344517" y="2787774"/>
            <a:ext cx="1019571" cy="131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3345835"/>
            <a:ext cx="3870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Председатель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Всебелорусского народного собрания </a:t>
            </a: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325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1166" y="1541091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1" y="-32096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1770267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31143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08301" y="3075806"/>
            <a:ext cx="50133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Полная версия выступления </a:t>
            </a:r>
            <a:r>
              <a:rPr lang="ru-RU" dirty="0" smtClean="0"/>
              <a:t>Президента Республики Беларусь </a:t>
            </a:r>
            <a:r>
              <a:rPr lang="ru-RU" dirty="0" err="1" smtClean="0"/>
              <a:t>А.Г.Лукашенко</a:t>
            </a:r>
            <a:r>
              <a:rPr lang="ru-RU" dirty="0" smtClean="0"/>
              <a:t> </a:t>
            </a:r>
            <a:r>
              <a:rPr lang="ru-RU" dirty="0"/>
              <a:t>на втором заседании седьмого </a:t>
            </a:r>
            <a:r>
              <a:rPr lang="ru-RU" dirty="0" smtClean="0"/>
              <a:t>Всебелорусского</a:t>
            </a:r>
            <a:br>
              <a:rPr lang="ru-RU" dirty="0" smtClean="0"/>
            </a:br>
            <a:r>
              <a:rPr lang="ru-RU" dirty="0" smtClean="0"/>
              <a:t>народного собрания</a:t>
            </a:r>
            <a:endParaRPr lang="ru-RU" dirty="0"/>
          </a:p>
        </p:txBody>
      </p:sp>
      <p:pic>
        <p:nvPicPr>
          <p:cNvPr id="1026" name="Picture 2" descr="D:\Академия управления\2025\Декабрь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684" y="2654012"/>
            <a:ext cx="1755750" cy="175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55976" y="2485377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82C7F"/>
                </a:solidFill>
              </a:rPr>
              <a:t>Послание Главы государства </a:t>
            </a:r>
            <a:r>
              <a:rPr lang="ru-RU" sz="1600" dirty="0">
                <a:solidFill>
                  <a:srgbClr val="182C7F"/>
                </a:solidFill>
              </a:rPr>
              <a:t>вызвало </a:t>
            </a:r>
            <a:r>
              <a:rPr lang="ru-RU" sz="1600" dirty="0" smtClean="0">
                <a:solidFill>
                  <a:srgbClr val="182C7F"/>
                </a:solidFill>
              </a:rPr>
              <a:t>интерес не только у белорусов</a:t>
            </a:r>
            <a:r>
              <a:rPr lang="ru-RU" sz="1600" dirty="0">
                <a:solidFill>
                  <a:srgbClr val="182C7F"/>
                </a:solidFill>
              </a:rPr>
              <a:t>, но и жителей </a:t>
            </a:r>
            <a:r>
              <a:rPr lang="ru-RU" sz="1600" dirty="0" smtClean="0">
                <a:solidFill>
                  <a:srgbClr val="182C7F"/>
                </a:solidFill>
              </a:rPr>
              <a:t>ближнего и дальнего зарубежья. </a:t>
            </a:r>
          </a:p>
          <a:p>
            <a:r>
              <a:rPr lang="ru-RU" sz="1600" dirty="0" smtClean="0">
                <a:solidFill>
                  <a:srgbClr val="182C7F"/>
                </a:solidFill>
              </a:rPr>
              <a:t>Освещали ВНС </a:t>
            </a:r>
            <a:r>
              <a:rPr lang="ru-RU" sz="1600" b="1" dirty="0" smtClean="0">
                <a:solidFill>
                  <a:srgbClr val="182C7F"/>
                </a:solidFill>
              </a:rPr>
              <a:t>более </a:t>
            </a:r>
            <a:r>
              <a:rPr lang="ru-RU" sz="1600" b="1" dirty="0">
                <a:solidFill>
                  <a:srgbClr val="182C7F"/>
                </a:solidFill>
              </a:rPr>
              <a:t>450 представителей СМИ</a:t>
            </a:r>
            <a:r>
              <a:rPr lang="ru-RU" sz="1600" dirty="0">
                <a:solidFill>
                  <a:srgbClr val="182C7F"/>
                </a:solidFill>
              </a:rPr>
              <a:t>, включая свыше 40 журналистов от </a:t>
            </a:r>
            <a:r>
              <a:rPr lang="ru-RU" sz="1600" b="1" dirty="0">
                <a:solidFill>
                  <a:srgbClr val="182C7F"/>
                </a:solidFill>
              </a:rPr>
              <a:t>12 ведущих международных </a:t>
            </a:r>
            <a:r>
              <a:rPr lang="ru-RU" sz="1600" b="1" dirty="0" err="1" smtClean="0">
                <a:solidFill>
                  <a:srgbClr val="182C7F"/>
                </a:solidFill>
              </a:rPr>
              <a:t>медиакомпаний</a:t>
            </a:r>
            <a:r>
              <a:rPr lang="ru-RU" sz="1600" dirty="0" smtClean="0">
                <a:solidFill>
                  <a:srgbClr val="182C7F"/>
                </a:solidFill>
              </a:rPr>
              <a:t>, около </a:t>
            </a:r>
            <a:r>
              <a:rPr lang="ru-RU" sz="1600" dirty="0">
                <a:solidFill>
                  <a:srgbClr val="182C7F"/>
                </a:solidFill>
              </a:rPr>
              <a:t>50 специалистов пресс-служб госорганов. Ход мероприятия широко освещался ведущими СМИ России, Китая, Турции, </a:t>
            </a:r>
            <a:r>
              <a:rPr lang="ru-RU" sz="1600" dirty="0" smtClean="0">
                <a:solidFill>
                  <a:srgbClr val="182C7F"/>
                </a:solidFill>
              </a:rPr>
              <a:t>Германии.</a:t>
            </a:r>
            <a:endParaRPr lang="ru-RU" sz="16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33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o.sb.by/storage01/iblock/4da/4da4519ed5b40377b64412f39e825b29/ac91b92a4a2e8e50ee07b0b431943c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70"/>
          <a:stretch/>
        </p:blipFill>
        <p:spPr bwMode="auto">
          <a:xfrm>
            <a:off x="3025283" y="-15974"/>
            <a:ext cx="6118717" cy="515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0716" y="-15974"/>
            <a:ext cx="544681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58690" y="-25664"/>
            <a:ext cx="26178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324107"/>
            <a:ext cx="367240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</a:rPr>
              <a:t>ИТОГИ ПЯТИЛЕТКИ: 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БЕЛАРУСЬ В ЦИФРАХ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65043" y="1111581"/>
            <a:ext cx="4320480" cy="3731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ГЛОБАЛЬНЫЕ СВЯЗИ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dirty="0" smtClean="0">
                <a:solidFill>
                  <a:schemeClr val="bg1"/>
                </a:solidFill>
              </a:rPr>
              <a:t>Внешнеторговые </a:t>
            </a:r>
            <a:r>
              <a:rPr lang="ru-RU" sz="1500" dirty="0">
                <a:solidFill>
                  <a:schemeClr val="bg1"/>
                </a:solidFill>
              </a:rPr>
              <a:t>отношения с </a:t>
            </a:r>
            <a:r>
              <a:rPr lang="ru-RU" sz="1500" b="1" dirty="0">
                <a:solidFill>
                  <a:schemeClr val="bg1"/>
                </a:solidFill>
              </a:rPr>
              <a:t>190 странами</a:t>
            </a:r>
            <a:r>
              <a:rPr lang="ru-RU" sz="1500" dirty="0">
                <a:solidFill>
                  <a:schemeClr val="bg1"/>
                </a:solidFill>
              </a:rPr>
              <a:t> </a:t>
            </a:r>
            <a:r>
              <a:rPr lang="ru-RU" sz="1500" dirty="0" smtClean="0">
                <a:solidFill>
                  <a:schemeClr val="bg1"/>
                </a:solidFill>
              </a:rPr>
              <a:t>мира.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ДОСТИЖЕНИЯ В РЕЙТИНГАХ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b="1" dirty="0" smtClean="0">
                <a:solidFill>
                  <a:schemeClr val="bg1"/>
                </a:solidFill>
              </a:rPr>
              <a:t>48-е </a:t>
            </a:r>
            <a:r>
              <a:rPr lang="ru-RU" sz="1500" b="1" dirty="0">
                <a:solidFill>
                  <a:schemeClr val="bg1"/>
                </a:solidFill>
              </a:rPr>
              <a:t>место</a:t>
            </a:r>
            <a:r>
              <a:rPr lang="ru-RU" sz="1500" dirty="0">
                <a:solidFill>
                  <a:schemeClr val="bg1"/>
                </a:solidFill>
              </a:rPr>
              <a:t> из 220 стран по туристической </a:t>
            </a:r>
            <a:r>
              <a:rPr lang="ru-RU" sz="1500" dirty="0" smtClean="0">
                <a:solidFill>
                  <a:schemeClr val="bg1"/>
                </a:solidFill>
              </a:rPr>
              <a:t>привлекательности;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sz="1500" b="1" dirty="0">
                <a:solidFill>
                  <a:schemeClr val="bg1"/>
                </a:solidFill>
              </a:rPr>
              <a:t>56-е место</a:t>
            </a:r>
            <a:r>
              <a:rPr lang="ru-RU" sz="1500" dirty="0">
                <a:solidFill>
                  <a:schemeClr val="bg1"/>
                </a:solidFill>
              </a:rPr>
              <a:t> в мировом рейтинге промышленной </a:t>
            </a:r>
            <a:r>
              <a:rPr lang="ru-RU" sz="1500" dirty="0" smtClean="0">
                <a:solidFill>
                  <a:schemeClr val="bg1"/>
                </a:solidFill>
              </a:rPr>
              <a:t>конкурентоспособности.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ТУРИСТИЧЕСКИЙ ПОТОК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b="1" dirty="0" smtClean="0">
                <a:solidFill>
                  <a:schemeClr val="bg1"/>
                </a:solidFill>
              </a:rPr>
              <a:t>250 </a:t>
            </a:r>
            <a:r>
              <a:rPr lang="ru-RU" sz="1500" b="1" dirty="0">
                <a:solidFill>
                  <a:schemeClr val="bg1"/>
                </a:solidFill>
              </a:rPr>
              <a:t>000+</a:t>
            </a:r>
            <a:r>
              <a:rPr lang="ru-RU" sz="1500" dirty="0">
                <a:solidFill>
                  <a:schemeClr val="bg1"/>
                </a:solidFill>
              </a:rPr>
              <a:t> европейских туристов по </a:t>
            </a:r>
            <a:r>
              <a:rPr lang="ru-RU" sz="1500" dirty="0" err="1">
                <a:solidFill>
                  <a:schemeClr val="bg1"/>
                </a:solidFill>
              </a:rPr>
              <a:t>безвизу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sz="1450" dirty="0" smtClean="0">
                <a:solidFill>
                  <a:schemeClr val="bg1"/>
                </a:solidFill>
              </a:rPr>
              <a:t>убедились </a:t>
            </a:r>
            <a:r>
              <a:rPr lang="ru-RU" sz="1450" dirty="0">
                <a:solidFill>
                  <a:schemeClr val="bg1"/>
                </a:solidFill>
              </a:rPr>
              <a:t>в </a:t>
            </a:r>
            <a:r>
              <a:rPr lang="ru-RU" sz="1450" b="1" dirty="0">
                <a:solidFill>
                  <a:schemeClr val="bg1"/>
                </a:solidFill>
              </a:rPr>
              <a:t>безопасности, уюте и красоте</a:t>
            </a:r>
            <a:r>
              <a:rPr lang="ru-RU" sz="1450" dirty="0">
                <a:solidFill>
                  <a:schemeClr val="bg1"/>
                </a:solidFill>
              </a:rPr>
              <a:t> </a:t>
            </a:r>
            <a:r>
              <a:rPr lang="ru-RU" sz="1450" dirty="0" smtClean="0">
                <a:solidFill>
                  <a:schemeClr val="bg1"/>
                </a:solidFill>
              </a:rPr>
              <a:t>страны.</a:t>
            </a:r>
            <a:endParaRPr lang="ru-RU" sz="1450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ПРОМЫШЛЕННЫЙ ЭКСПОРТ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b="1" dirty="0" smtClean="0">
                <a:solidFill>
                  <a:schemeClr val="bg1"/>
                </a:solidFill>
              </a:rPr>
              <a:t>сотни </a:t>
            </a:r>
            <a:r>
              <a:rPr lang="ru-RU" sz="1500" b="1" dirty="0">
                <a:solidFill>
                  <a:schemeClr val="bg1"/>
                </a:solidFill>
              </a:rPr>
              <a:t>тысяч</a:t>
            </a:r>
            <a:r>
              <a:rPr lang="ru-RU" sz="1500" dirty="0">
                <a:solidFill>
                  <a:schemeClr val="bg1"/>
                </a:solidFill>
              </a:rPr>
              <a:t> отечественных машин реализованы на рынке Союзного </a:t>
            </a:r>
            <a:r>
              <a:rPr lang="ru-RU" sz="1500" dirty="0" smtClean="0">
                <a:solidFill>
                  <a:schemeClr val="bg1"/>
                </a:solidFill>
              </a:rPr>
              <a:t>государства;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sz="1500" dirty="0" smtClean="0">
                <a:solidFill>
                  <a:schemeClr val="bg1"/>
                </a:solidFill>
              </a:rPr>
              <a:t>отдельные </a:t>
            </a:r>
            <a:r>
              <a:rPr lang="ru-RU" sz="1500" dirty="0">
                <a:solidFill>
                  <a:schemeClr val="bg1"/>
                </a:solidFill>
              </a:rPr>
              <a:t>модели занимают </a:t>
            </a:r>
            <a:r>
              <a:rPr lang="ru-RU" sz="1500" b="1" dirty="0">
                <a:solidFill>
                  <a:schemeClr val="bg1"/>
                </a:solidFill>
              </a:rPr>
              <a:t>лидирующие позиции</a:t>
            </a:r>
            <a:r>
              <a:rPr lang="ru-RU" sz="1500" dirty="0">
                <a:solidFill>
                  <a:schemeClr val="bg1"/>
                </a:solidFill>
              </a:rPr>
              <a:t> в </a:t>
            </a:r>
            <a:r>
              <a:rPr lang="ru-RU" sz="1500" dirty="0" smtClean="0">
                <a:solidFill>
                  <a:schemeClr val="bg1"/>
                </a:solidFill>
              </a:rPr>
              <a:t>продажах.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751" y="1219146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21751" y="170765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21751" y="289256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1751" y="365456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83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2111443" y="-1256958"/>
            <a:ext cx="1041303" cy="43118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1835" y="1563638"/>
            <a:ext cx="4288197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 smtClean="0">
                <a:solidFill>
                  <a:srgbClr val="0A0A7C"/>
                </a:solidFill>
              </a:rPr>
              <a:t>НАУЧНО-ТЕХНИЧЕСКИЙ СУВЕРЕНИТЕТ</a:t>
            </a:r>
          </a:p>
          <a:p>
            <a:r>
              <a:rPr lang="ru-RU" sz="1300" dirty="0" smtClean="0"/>
              <a:t>Создание </a:t>
            </a:r>
            <a:r>
              <a:rPr lang="ru-RU" sz="1300" dirty="0"/>
              <a:t>собственных технологий в </a:t>
            </a:r>
            <a:r>
              <a:rPr lang="ru-RU" sz="1300" b="1" dirty="0"/>
              <a:t>критически важных </a:t>
            </a:r>
            <a:r>
              <a:rPr lang="ru-RU" sz="1300" b="1" dirty="0" smtClean="0"/>
              <a:t>отраслях</a:t>
            </a:r>
            <a:r>
              <a:rPr lang="ru-RU" sz="1300" dirty="0" smtClean="0"/>
              <a:t>.</a:t>
            </a:r>
            <a:endParaRPr lang="ru-RU" sz="1300" dirty="0"/>
          </a:p>
          <a:p>
            <a:r>
              <a:rPr lang="ru-RU" sz="1300" dirty="0"/>
              <a:t>Ускорение внедрения инноваций в </a:t>
            </a:r>
            <a:r>
              <a:rPr lang="ru-RU" sz="1300" b="1" dirty="0"/>
              <a:t>реальном секторе </a:t>
            </a:r>
            <a:r>
              <a:rPr lang="ru-RU" sz="1300" b="1" dirty="0" smtClean="0"/>
              <a:t>экономики</a:t>
            </a:r>
            <a:r>
              <a:rPr lang="ru-RU" sz="1300" dirty="0" smtClean="0"/>
              <a:t>.</a:t>
            </a:r>
            <a:endParaRPr lang="ru-RU" sz="1300" dirty="0"/>
          </a:p>
          <a:p>
            <a:r>
              <a:rPr lang="ru-RU" sz="1300" b="1" dirty="0" smtClean="0">
                <a:solidFill>
                  <a:srgbClr val="0A0A7C"/>
                </a:solidFill>
              </a:rPr>
              <a:t>МИКРОЭЛЕКТРОНИКА</a:t>
            </a:r>
          </a:p>
          <a:p>
            <a:r>
              <a:rPr lang="ru-RU" sz="1300" b="1" dirty="0" smtClean="0"/>
              <a:t>Базовый </a:t>
            </a:r>
            <a:r>
              <a:rPr lang="ru-RU" sz="1300" b="1" dirty="0"/>
              <a:t>приоритет:</a:t>
            </a:r>
            <a:r>
              <a:rPr lang="ru-RU" sz="1300" dirty="0"/>
              <a:t> полное обеспечение промышленности и ВПК отечественными </a:t>
            </a:r>
            <a:r>
              <a:rPr lang="ru-RU" sz="1300" dirty="0" smtClean="0"/>
              <a:t>компонентами.</a:t>
            </a:r>
            <a:endParaRPr lang="ru-RU" sz="1300" dirty="0"/>
          </a:p>
          <a:p>
            <a:r>
              <a:rPr lang="ru-RU" sz="1300" b="1" dirty="0" smtClean="0">
                <a:solidFill>
                  <a:srgbClr val="0A0A7C"/>
                </a:solidFill>
              </a:rPr>
              <a:t>СТАНКОСТРОЕНИЕ</a:t>
            </a:r>
          </a:p>
          <a:p>
            <a:r>
              <a:rPr lang="ru-RU" sz="1300" b="1" dirty="0" smtClean="0"/>
              <a:t>Ежегодное </a:t>
            </a:r>
            <a:r>
              <a:rPr lang="ru-RU" sz="1300" b="1" dirty="0"/>
              <a:t>обновление</a:t>
            </a:r>
            <a:r>
              <a:rPr lang="ru-RU" sz="1300" dirty="0"/>
              <a:t> модельного ряда станков с </a:t>
            </a:r>
            <a:r>
              <a:rPr lang="ru-RU" sz="1300" dirty="0" smtClean="0"/>
              <a:t>программным управлением.</a:t>
            </a:r>
            <a:endParaRPr lang="ru-RU" sz="1300" dirty="0"/>
          </a:p>
          <a:p>
            <a:r>
              <a:rPr lang="ru-RU" sz="1300" dirty="0"/>
              <a:t>100% покрытие потребностей отечественных </a:t>
            </a:r>
            <a:r>
              <a:rPr lang="ru-RU" sz="1300" dirty="0" smtClean="0"/>
              <a:t>предприятий.</a:t>
            </a:r>
            <a:endParaRPr lang="ru-RU" sz="1300" dirty="0"/>
          </a:p>
          <a:p>
            <a:r>
              <a:rPr lang="ru-RU" sz="1300" dirty="0"/>
              <a:t>Завоевание позиций на </a:t>
            </a:r>
            <a:r>
              <a:rPr lang="ru-RU" sz="1300" b="1" dirty="0"/>
              <a:t>международных </a:t>
            </a:r>
            <a:r>
              <a:rPr lang="ru-RU" sz="1300" b="1" dirty="0" smtClean="0"/>
              <a:t>рынках</a:t>
            </a:r>
            <a:r>
              <a:rPr lang="ru-RU" sz="1300" dirty="0" smtClean="0"/>
              <a:t>.</a:t>
            </a:r>
            <a:endParaRPr lang="ru-RU" sz="1300" dirty="0"/>
          </a:p>
          <a:p>
            <a:r>
              <a:rPr lang="ru-RU" sz="1300" b="1" dirty="0" smtClean="0">
                <a:solidFill>
                  <a:srgbClr val="0A0A7C"/>
                </a:solidFill>
              </a:rPr>
              <a:t>РОБОТИЗАЦИЯ ПРОИЗВОДСТВА</a:t>
            </a:r>
          </a:p>
          <a:p>
            <a:r>
              <a:rPr lang="ru-RU" sz="1300" b="1" dirty="0" smtClean="0"/>
              <a:t>Цель </a:t>
            </a:r>
            <a:r>
              <a:rPr lang="ru-RU" sz="1300" b="1" dirty="0"/>
              <a:t>к 2030 году:</a:t>
            </a:r>
            <a:r>
              <a:rPr lang="ru-RU" sz="1300" dirty="0"/>
              <a:t> достичь показателя </a:t>
            </a:r>
            <a:r>
              <a:rPr lang="ru-RU" sz="1300" b="1" dirty="0"/>
              <a:t>100 роботов на </a:t>
            </a: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>10 </a:t>
            </a:r>
            <a:r>
              <a:rPr lang="ru-RU" sz="1300" b="1" dirty="0"/>
              <a:t>000 промышленных </a:t>
            </a:r>
            <a:r>
              <a:rPr lang="ru-RU" sz="1300" b="1" dirty="0" smtClean="0"/>
              <a:t>работников</a:t>
            </a:r>
            <a:r>
              <a:rPr lang="ru-RU" sz="1300" dirty="0" smtClean="0"/>
              <a:t>.</a:t>
            </a: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83518"/>
            <a:ext cx="4104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Технологические приоритеты промышленного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382180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588" y="16002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779662"/>
            <a:ext cx="4000165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50" dirty="0">
                <a:solidFill>
                  <a:prstClr val="black"/>
                </a:solidFill>
              </a:rPr>
              <a:t>В числе перспективных направлений — создание белорусского поезда </a:t>
            </a:r>
            <a:br>
              <a:rPr lang="ru-RU" sz="1450" dirty="0">
                <a:solidFill>
                  <a:prstClr val="black"/>
                </a:solidFill>
              </a:rPr>
            </a:br>
            <a:r>
              <a:rPr lang="ru-RU" sz="1450" dirty="0">
                <a:solidFill>
                  <a:prstClr val="black"/>
                </a:solidFill>
              </a:rPr>
              <a:t>в </a:t>
            </a:r>
            <a:r>
              <a:rPr lang="ru-RU" sz="1450" dirty="0" err="1">
                <a:solidFill>
                  <a:prstClr val="black"/>
                </a:solidFill>
              </a:rPr>
              <a:t>г.Фаниполе</a:t>
            </a:r>
            <a:r>
              <a:rPr lang="ru-RU" sz="1450" dirty="0">
                <a:solidFill>
                  <a:prstClr val="black"/>
                </a:solidFill>
              </a:rPr>
              <a:t>, отечественного самолета в </a:t>
            </a:r>
            <a:r>
              <a:rPr lang="ru-RU" sz="1450" dirty="0" err="1">
                <a:solidFill>
                  <a:prstClr val="black"/>
                </a:solidFill>
              </a:rPr>
              <a:t>г.Барановичах</a:t>
            </a:r>
            <a:r>
              <a:rPr lang="ru-RU" sz="1450" dirty="0">
                <a:solidFill>
                  <a:prstClr val="black"/>
                </a:solidFill>
              </a:rPr>
              <a:t>, рулонного пресс-подборщика и доильного робота, а также возрождение судостроения на Пинском заводе.</a:t>
            </a:r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1859416" y="-1004930"/>
            <a:ext cx="1329332" cy="409583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59" y="437308"/>
            <a:ext cx="38561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НОВУЮ ПЯТИЛЕТКУ ПЛАНИРУЕТСЯ РЕАЛИЗОВАТЬ НЕ МЕНЕЕ 25 КРУПНЫХ ПРОМЫШЛЕННЫХ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ПРОЕКТОВ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utoShape 2" descr="https://messages-prod.27c852f3500f38c1e7786e2c9ff9e48f.r2.cloudflarestorage.com/019b35c1-973e-72cb-848a-8098c7b095ac/1767084007549-019b6e69-7d76-75a0-befd-d7f5a97e394d.png?X-Amz-Algorithm=AWS4-HMAC-SHA256&amp;X-Amz-Content-Sha256=UNSIGNED-PAYLOAD&amp;X-Amz-Credential=af634fe044bd071ab4c5d356fdace60f%2F20251230%2Fauto%2Fs3%2Faws4_request&amp;X-Amz-Date=20251230T084007Z&amp;X-Amz-Expires=3600&amp;X-Amz-Signature=4290e67f9e4c25dda4730b0268220a0980cd90448e232c0ebd3a06a6adc3290b&amp;X-Amz-SignedHeaders=host&amp;x-amz-checksum-mode=ENABLED&amp;x-id=GetObject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38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411510"/>
            <a:ext cx="820891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ЦИФРОВИЗАЦИЯ И РАЗВИТИЕ НАЦИОНАЛЬНОЙ IT-ИНДУСТРИИ</a:t>
            </a:r>
            <a:endParaRPr kumimoji="0" lang="ru-RU" sz="23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02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0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1921308" y="-1105640"/>
            <a:ext cx="1205552" cy="409583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821842"/>
            <a:ext cx="4392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Цель — не менее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$</a:t>
            </a:r>
            <a:r>
              <a:rPr lang="ru-RU" sz="2400" b="1" dirty="0"/>
              <a:t>12 млрд </a:t>
            </a:r>
            <a:r>
              <a:rPr lang="ru-RU" sz="2400" b="1" dirty="0" smtClean="0"/>
              <a:t>ежегодно</a:t>
            </a:r>
            <a:endParaRPr lang="ru-RU" sz="2400" b="1" dirty="0"/>
          </a:p>
          <a:p>
            <a:endParaRPr lang="ru-RU" dirty="0"/>
          </a:p>
          <a:p>
            <a:r>
              <a:rPr lang="ru-RU" b="1" dirty="0"/>
              <a:t>Модернизация АПК</a:t>
            </a:r>
            <a:r>
              <a:rPr lang="ru-RU" b="1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переход </a:t>
            </a:r>
            <a:r>
              <a:rPr lang="ru-RU" dirty="0"/>
              <a:t>на цифровое сельское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хозяйство </a:t>
            </a:r>
            <a:r>
              <a:rPr lang="ru-RU" dirty="0"/>
              <a:t>и технологии точного </a:t>
            </a:r>
            <a:r>
              <a:rPr lang="ru-RU" dirty="0" smtClean="0"/>
              <a:t>земледелия;</a:t>
            </a:r>
            <a:endParaRPr lang="ru-RU" dirty="0"/>
          </a:p>
          <a:p>
            <a:r>
              <a:rPr lang="ru-RU" dirty="0" smtClean="0"/>
              <a:t>централизованное </a:t>
            </a:r>
            <a:r>
              <a:rPr lang="ru-RU" dirty="0"/>
              <a:t>управление и диспетчеризация всех процессов в каждой </a:t>
            </a:r>
            <a:r>
              <a:rPr lang="ru-RU" dirty="0" err="1"/>
              <a:t>сельхозорганизации</a:t>
            </a:r>
            <a:r>
              <a:rPr lang="ru-RU" dirty="0"/>
              <a:t> — от поля до фермы.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34445"/>
            <a:ext cx="35725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ПРОДОВОЛЬСТВИЯ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6166" y="320132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6166" y="401191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654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781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2445" y="267494"/>
            <a:ext cx="82089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82C7F"/>
                </a:solidFill>
              </a:rPr>
              <a:t>ЦЕЛЬ НА ПЯТИЛЕТИЕ - УВЕЛИЧИТЬ ВКЛАД ТУРИЗМА В ЭКОНОМИКУ В 2 РАЗА</a:t>
            </a:r>
          </a:p>
          <a:p>
            <a:pPr algn="ctr"/>
            <a:r>
              <a:rPr lang="ru-RU" sz="1600" b="1" dirty="0" smtClean="0"/>
              <a:t>Основные </a:t>
            </a:r>
            <a:r>
              <a:rPr lang="ru-RU" sz="1600" b="1" dirty="0"/>
              <a:t>направления:</a:t>
            </a:r>
            <a:endParaRPr lang="ru-RU" sz="1600" dirty="0"/>
          </a:p>
          <a:p>
            <a:pPr algn="ctr"/>
            <a:r>
              <a:rPr lang="ru-RU" sz="1600" b="1" dirty="0" err="1" smtClean="0"/>
              <a:t>цифровизация</a:t>
            </a:r>
            <a:r>
              <a:rPr lang="ru-RU" sz="1600" b="1" dirty="0"/>
              <a:t>:</a:t>
            </a:r>
            <a:r>
              <a:rPr lang="ru-RU" sz="1600" dirty="0"/>
              <a:t> создать отечественную туристическую </a:t>
            </a:r>
            <a:r>
              <a:rPr lang="ru-RU" sz="1600" dirty="0" smtClean="0"/>
              <a:t>онлайн-платформу;</a:t>
            </a:r>
            <a:endParaRPr lang="ru-RU" sz="1600" dirty="0"/>
          </a:p>
          <a:p>
            <a:pPr algn="ctr"/>
            <a:r>
              <a:rPr lang="ru-RU" sz="1600" b="1" dirty="0" smtClean="0"/>
              <a:t>продвижение</a:t>
            </a:r>
            <a:r>
              <a:rPr lang="ru-RU" sz="1600" b="1" dirty="0"/>
              <a:t>:</a:t>
            </a:r>
            <a:r>
              <a:rPr lang="ru-RU" sz="1600" dirty="0"/>
              <a:t> активно работать через </a:t>
            </a:r>
            <a:r>
              <a:rPr lang="ru-RU" sz="1600" dirty="0" smtClean="0"/>
              <a:t>посольства и </a:t>
            </a:r>
            <a:r>
              <a:rPr lang="ru-RU" sz="1600" dirty="0"/>
              <a:t>дилерские </a:t>
            </a:r>
            <a:r>
              <a:rPr lang="ru-RU" sz="1600" dirty="0" smtClean="0"/>
              <a:t>центры, </a:t>
            </a:r>
            <a:r>
              <a:rPr lang="ru-RU" sz="1600" dirty="0"/>
              <a:t>усиливать </a:t>
            </a:r>
            <a:r>
              <a:rPr lang="ru-RU" sz="1600" dirty="0" smtClean="0"/>
              <a:t>рекламу;</a:t>
            </a:r>
            <a:endParaRPr lang="ru-RU" sz="1600" dirty="0"/>
          </a:p>
          <a:p>
            <a:pPr algn="ctr"/>
            <a:r>
              <a:rPr lang="ru-RU" sz="1600" b="1" dirty="0" smtClean="0"/>
              <a:t>инфраструктура</a:t>
            </a:r>
            <a:r>
              <a:rPr lang="ru-RU" sz="1600" b="1" dirty="0"/>
              <a:t>:</a:t>
            </a:r>
            <a:r>
              <a:rPr lang="ru-RU" sz="1600" dirty="0"/>
              <a:t> расширять номерной фонд </a:t>
            </a:r>
            <a:r>
              <a:rPr lang="ru-RU" sz="1600" dirty="0" smtClean="0"/>
              <a:t>санаториев, </a:t>
            </a:r>
            <a:r>
              <a:rPr lang="ru-RU" sz="1600" dirty="0"/>
              <a:t>строить новые гостиницы</a:t>
            </a:r>
            <a:r>
              <a:rPr lang="ru-RU" sz="1600" dirty="0" smtClean="0"/>
              <a:t>, в том числе </a:t>
            </a:r>
            <a:r>
              <a:rPr lang="ru-RU" sz="1600" dirty="0"/>
              <a:t>в районных центрах.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0201" y="892231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1087" y="115778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0402" y="1423329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28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9324</TotalTime>
  <Words>246</Words>
  <Application>Microsoft Office PowerPoint</Application>
  <PresentationFormat>Экран (16:9)</PresentationFormat>
  <Paragraphs>67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Герасименко Наталья Михайловна</cp:lastModifiedBy>
  <cp:revision>452</cp:revision>
  <dcterms:created xsi:type="dcterms:W3CDTF">2024-07-24T10:48:12Z</dcterms:created>
  <dcterms:modified xsi:type="dcterms:W3CDTF">2026-01-12T15:30:45Z</dcterms:modified>
</cp:coreProperties>
</file>