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71" r:id="rId2"/>
    <p:sldId id="372" r:id="rId3"/>
    <p:sldId id="361" r:id="rId4"/>
    <p:sldId id="363" r:id="rId5"/>
    <p:sldId id="369" r:id="rId6"/>
    <p:sldId id="374" r:id="rId7"/>
    <p:sldId id="375" r:id="rId8"/>
    <p:sldId id="366" r:id="rId9"/>
    <p:sldId id="367" r:id="rId10"/>
    <p:sldId id="368" r:id="rId11"/>
    <p:sldId id="37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7C"/>
    <a:srgbClr val="182C7F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46" d="100"/>
          <a:sy n="146" d="100"/>
        </p:scale>
        <p:origin x="-62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14.11.2025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4013936" cy="5164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-1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3275856" y="630458"/>
            <a:ext cx="5461388" cy="22293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16607" y="1052622"/>
            <a:ext cx="44121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КИБЕРБЕЗОПАСНОСТЬ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И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ПРОФИЛАКТИКА КИБЕРПРЕСТУПНОСТИ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 rot="5400000">
            <a:off x="3640765" y="4395911"/>
            <a:ext cx="180020" cy="9155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4764" y="23942"/>
            <a:ext cx="108011" cy="954199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75956" y="2931790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Единый день </a:t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информирования населения </a:t>
            </a: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75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594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ноябрь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2025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41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8558097" y="67388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39502"/>
            <a:ext cx="6336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 smtClean="0">
                <a:solidFill>
                  <a:srgbClr val="182C7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КЛЮЧЕВЫХ ПРАВИЛА БЕЗОПАСНОСТИ В СЕТИ  ДЕТЕЙ И ПОДРОСТКОВ</a:t>
            </a:r>
            <a:endParaRPr lang="ru-RU" sz="2700" b="1" dirty="0">
              <a:solidFill>
                <a:srgbClr val="182C7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414304"/>
            <a:ext cx="5616624" cy="3375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500" b="1" dirty="0"/>
              <a:t>Храни личное в </a:t>
            </a:r>
            <a:r>
              <a:rPr lang="ru-RU" sz="1500" b="1" dirty="0" smtClean="0"/>
              <a:t>тайне</a:t>
            </a:r>
            <a:endParaRPr lang="ru-RU" sz="1500" b="1" dirty="0"/>
          </a:p>
          <a:p>
            <a:pPr>
              <a:lnSpc>
                <a:spcPts val="1600"/>
              </a:lnSpc>
            </a:pPr>
            <a:r>
              <a:rPr lang="ru-RU" sz="1500" dirty="0"/>
              <a:t>Не публикуй адрес, школу, </a:t>
            </a:r>
            <a:r>
              <a:rPr lang="ru-RU" sz="1500" dirty="0" err="1"/>
              <a:t>геометки</a:t>
            </a:r>
            <a:r>
              <a:rPr lang="ru-RU" sz="1500" dirty="0"/>
              <a:t>, данные документов и карт, планы семьи.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Помни алгоритм «СТОП-СПРОСИ-РАССКАЖИ</a:t>
            </a:r>
            <a:r>
              <a:rPr lang="ru-RU" sz="1500" b="1" dirty="0" smtClean="0"/>
              <a:t>»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СТОП, если что-то </a:t>
            </a:r>
            <a:r>
              <a:rPr lang="ru-RU" sz="1500" dirty="0" smtClean="0"/>
              <a:t>настораживает. СПРОСИ </a:t>
            </a:r>
            <a:r>
              <a:rPr lang="ru-RU" sz="1500" dirty="0"/>
              <a:t>у родителей,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если </a:t>
            </a:r>
            <a:r>
              <a:rPr lang="ru-RU" sz="1500" dirty="0"/>
              <a:t>непонятно</a:t>
            </a:r>
            <a:r>
              <a:rPr lang="ru-RU" sz="1500" dirty="0" smtClean="0"/>
              <a:t>. РАССКАЖИ </a:t>
            </a:r>
            <a:r>
              <a:rPr lang="ru-RU" sz="1500" dirty="0"/>
              <a:t>взрослым о любой угрозе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или </a:t>
            </a:r>
            <a:r>
              <a:rPr lang="ru-RU" sz="1500" dirty="0"/>
              <a:t>дискомфорте.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Контролируй круг </a:t>
            </a:r>
            <a:r>
              <a:rPr lang="ru-RU" sz="1500" b="1" dirty="0" smtClean="0"/>
              <a:t>общения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Добавляй в друзья только тех, кого знаешь лично. </a:t>
            </a:r>
            <a:r>
              <a:rPr lang="ru-RU" sz="1500" dirty="0" smtClean="0"/>
              <a:t/>
            </a:r>
            <a:br>
              <a:rPr lang="ru-RU" sz="1500" dirty="0" smtClean="0"/>
            </a:br>
            <a:r>
              <a:rPr lang="ru-RU" sz="1500" dirty="0" smtClean="0"/>
              <a:t>Настрой </a:t>
            </a:r>
            <a:r>
              <a:rPr lang="ru-RU" sz="1500" dirty="0"/>
              <a:t>приватность профиля.</a:t>
            </a:r>
          </a:p>
          <a:p>
            <a:pPr>
              <a:lnSpc>
                <a:spcPts val="1600"/>
              </a:lnSpc>
            </a:pP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b="1" dirty="0"/>
              <a:t>Включай критическое </a:t>
            </a:r>
            <a:r>
              <a:rPr lang="ru-RU" sz="1500" b="1" dirty="0" smtClean="0"/>
              <a:t>мышление</a:t>
            </a:r>
            <a:endParaRPr lang="ru-RU" sz="1500" dirty="0"/>
          </a:p>
          <a:p>
            <a:pPr>
              <a:lnSpc>
                <a:spcPts val="1600"/>
              </a:lnSpc>
            </a:pPr>
            <a:r>
              <a:rPr lang="ru-RU" sz="1500" dirty="0"/>
              <a:t>Не переходи по сомнительным ссылкам. Не верь слишком </a:t>
            </a:r>
            <a:r>
              <a:rPr lang="ru-RU" sz="1500" dirty="0" smtClean="0"/>
              <a:t>«выгодным» </a:t>
            </a:r>
            <a:r>
              <a:rPr lang="ru-RU" sz="1500" dirty="0"/>
              <a:t>предложениям.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9112" y="134761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9112" y="224677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2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9112" y="319165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3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9112" y="4022234"/>
            <a:ext cx="44805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>
                    <a:lumMod val="65000"/>
                  </a:schemeClr>
                </a:solidFill>
              </a:rPr>
              <a:t>4</a:t>
            </a:r>
            <a:endParaRPr lang="ru-RU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6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3740866"/>
            <a:ext cx="7981668" cy="103859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1092520" y="-835724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624" y="3970042"/>
            <a:ext cx="2727398" cy="56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2" descr="D:\Академия управления\2025\КИБЕРБЕЗОПАСНОСТЬ И ПРОФИЛАКТИКА КИБЕРПРЕСТУПНОСТИ\q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50" y="1347614"/>
            <a:ext cx="1697732" cy="16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611560" y="2940813"/>
            <a:ext cx="31035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Родители, научите детей пользоваться Интернетом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правильно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!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59559" y="2940813"/>
            <a:ext cx="3103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езопасного поведения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75833" y="1347614"/>
            <a:ext cx="1697732" cy="1697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5572943" y="2940813"/>
            <a:ext cx="3103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Берегите аккаунты 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от 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аферистов!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112" y="1382158"/>
            <a:ext cx="1628644" cy="162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41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75506"/>
            <a:ext cx="4608512" cy="828092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3568" y="580786"/>
            <a:ext cx="4608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РОСТ КИБЕРАТАК В БЕЛАРУСИ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1354374"/>
            <a:ext cx="3672408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Позиция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Беларуси: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3-е место в СНГ по количеству </a:t>
            </a:r>
            <a:r>
              <a:rPr kumimoji="0" lang="ru-RU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кибератак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ОСНОВНЫЕ ЦЕЛИ АТАК: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Госсектор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22%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Промышленность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14%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Финансы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11%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ПОСЛЕДСТВИЯ: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Утечка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данных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57% случаев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Нарушение работы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16%</a:t>
            </a:r>
          </a:p>
          <a:p>
            <a:pPr marL="0" marR="0" lvl="0" indent="0" algn="l" defTabSz="914400" rtl="0" eaLnBrk="1" fontAlgn="auto" latinLnBrk="0" hangingPunct="1">
              <a:lnSpc>
                <a:spcPts val="17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Финансовые потери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– 8%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8558097" y="4307901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419622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2067694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150927"/>
            <a:ext cx="216024" cy="216024"/>
          </a:xfrm>
          <a:prstGeom prst="rect">
            <a:avLst/>
          </a:prstGeom>
          <a:solidFill>
            <a:srgbClr val="0A0A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51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1360068"/>
            <a:ext cx="470090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Женщины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Телефонные </a:t>
            </a:r>
            <a:r>
              <a:rPr lang="ru-RU" sz="1600" dirty="0"/>
              <a:t>мошенники — </a:t>
            </a:r>
            <a:r>
              <a:rPr lang="ru-RU" sz="1600" dirty="0" smtClean="0"/>
              <a:t>77,9%</a:t>
            </a:r>
            <a:br>
              <a:rPr lang="ru-RU" sz="1600" dirty="0" smtClean="0"/>
            </a:br>
            <a:r>
              <a:rPr lang="ru-RU" sz="1600" dirty="0" smtClean="0"/>
              <a:t>Обман </a:t>
            </a:r>
            <a:r>
              <a:rPr lang="ru-RU" sz="1600" dirty="0"/>
              <a:t>в сфере услуг — 65,6%</a:t>
            </a:r>
          </a:p>
          <a:p>
            <a:r>
              <a:rPr lang="ru-RU" sz="1600" b="1" dirty="0" smtClean="0"/>
              <a:t>Мужчины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Мошенничество </a:t>
            </a:r>
            <a:r>
              <a:rPr lang="ru-RU" sz="1600" dirty="0"/>
              <a:t>на сайтах знакомств — 84,8%</a:t>
            </a:r>
          </a:p>
          <a:p>
            <a:r>
              <a:rPr lang="ru-RU" sz="1600" b="1" dirty="0" smtClean="0"/>
              <a:t>Возраст</a:t>
            </a:r>
            <a:endParaRPr lang="ru-RU" sz="1600" dirty="0"/>
          </a:p>
          <a:p>
            <a:r>
              <a:rPr lang="ru-RU" sz="1600" b="1" dirty="0"/>
              <a:t>50+:</a:t>
            </a:r>
            <a:r>
              <a:rPr lang="ru-RU" sz="1600" dirty="0"/>
              <a:t> </a:t>
            </a:r>
            <a:r>
              <a:rPr lang="ru-RU" sz="1600" dirty="0" smtClean="0"/>
              <a:t>телефонное </a:t>
            </a:r>
            <a:r>
              <a:rPr lang="ru-RU" sz="1600" dirty="0"/>
              <a:t>мошенничество, «помощь родственникам»</a:t>
            </a:r>
          </a:p>
          <a:p>
            <a:r>
              <a:rPr lang="ru-RU" sz="1600" b="1" dirty="0"/>
              <a:t>До 30 лет:</a:t>
            </a:r>
            <a:r>
              <a:rPr lang="ru-RU" sz="1600" dirty="0"/>
              <a:t> </a:t>
            </a:r>
            <a:r>
              <a:rPr lang="ru-RU" sz="1600" dirty="0" smtClean="0"/>
              <a:t>псевдо-инвестиции </a:t>
            </a:r>
            <a:r>
              <a:rPr lang="ru-RU" sz="1600" dirty="0"/>
              <a:t>(</a:t>
            </a:r>
            <a:r>
              <a:rPr lang="ru-RU" sz="1600" dirty="0" smtClean="0"/>
              <a:t>65,4%), </a:t>
            </a:r>
            <a:r>
              <a:rPr lang="ru-RU" sz="1600" dirty="0"/>
              <a:t>дистанционные </a:t>
            </a:r>
            <a:r>
              <a:rPr lang="ru-RU" sz="1600" dirty="0" smtClean="0"/>
              <a:t>сделки с недвижимостью (56,3%)</a:t>
            </a:r>
            <a:endParaRPr lang="ru-RU" sz="1600" dirty="0"/>
          </a:p>
          <a:p>
            <a:r>
              <a:rPr lang="ru-RU" sz="1600" b="1" dirty="0"/>
              <a:t>30-49 лет:</a:t>
            </a:r>
            <a:r>
              <a:rPr lang="ru-RU" sz="1600" dirty="0"/>
              <a:t> </a:t>
            </a:r>
            <a:r>
              <a:rPr lang="ru-RU" sz="1550" dirty="0"/>
              <a:t>ИКТ-мошенничество с договорами (</a:t>
            </a:r>
            <a:r>
              <a:rPr lang="ru-RU" sz="1550" dirty="0" smtClean="0"/>
              <a:t>53,1%)</a:t>
            </a:r>
            <a:endParaRPr lang="ru-RU" sz="1550" dirty="0"/>
          </a:p>
          <a:p>
            <a:r>
              <a:rPr lang="ru-RU" sz="1600" b="1" dirty="0"/>
              <a:t>Социальный статус:</a:t>
            </a:r>
            <a:endParaRPr lang="ru-RU" sz="1600" dirty="0"/>
          </a:p>
          <a:p>
            <a:r>
              <a:rPr lang="ru-RU" sz="1600" b="1" dirty="0" smtClean="0"/>
              <a:t>безработные</a:t>
            </a:r>
            <a:r>
              <a:rPr lang="ru-RU" sz="1600" dirty="0"/>
              <a:t> </a:t>
            </a:r>
            <a:r>
              <a:rPr lang="ru-RU" sz="1600" dirty="0" smtClean="0"/>
              <a:t>чаще </a:t>
            </a:r>
            <a:r>
              <a:rPr lang="ru-RU" sz="1600" dirty="0"/>
              <a:t>попадают в инвестиционные ловушки (</a:t>
            </a:r>
            <a:r>
              <a:rPr lang="ru-RU" sz="1600" dirty="0" smtClean="0"/>
              <a:t>46,2%)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53174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296237" y="315450"/>
            <a:ext cx="5544616" cy="924103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" name="Picture 2" descr="D:\Академия управления\2025\КИБЕРБЕЗОПАСНОСТЬ И ПРОФИЛАКТИКА КИБЕРПРЕСТУПНОСТИ\пиктограммы\956-9563242_timetables-office-365-calendar-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2620833"/>
            <a:ext cx="598947" cy="58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Академия управления\2025\КИБЕРБЕЗОПАСНОСТЬ И ПРОФИЛАКТИКА КИБЕРПРЕСТУПНОСТИ\пиктограммы\wallet-logo_701361-38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7010" y="3970672"/>
            <a:ext cx="728620" cy="72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Академия управления\2025\КИБЕРБЕЗОПАСНОСТЬ И ПРОФИЛАКТИКА КИБЕРПРЕСТУПНОСТИ\пиктограммы\ж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966" y="1522323"/>
            <a:ext cx="305908" cy="799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Академия управления\2025\КИБЕРБЕЗОПАСНОСТЬ И ПРОФИЛАКТИКА КИБЕРПРЕСТУПНОСТИ\пиктограммы\м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360" y="1518823"/>
            <a:ext cx="296808" cy="80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990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44008" y="1146291"/>
            <a:ext cx="422602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dirty="0"/>
              <a:t>звонки от имени банка, сотрудника МВД, КГБ и иных государственных органов</a:t>
            </a:r>
          </a:p>
          <a:p>
            <a:pPr>
              <a:lnSpc>
                <a:spcPts val="12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фишинговые</a:t>
            </a:r>
            <a:r>
              <a:rPr lang="ru-RU" sz="1500" dirty="0"/>
              <a:t> SMS-сообщения и письма</a:t>
            </a:r>
          </a:p>
          <a:p>
            <a:pPr>
              <a:lnSpc>
                <a:spcPts val="1300"/>
              </a:lnSpc>
            </a:pPr>
            <a:r>
              <a:rPr lang="ru-RU" sz="12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в социальных сетях </a:t>
            </a:r>
            <a:r>
              <a:rPr lang="ru-RU" sz="1500" dirty="0" smtClean="0"/>
              <a:t>и мессенджерах </a:t>
            </a:r>
            <a:endParaRPr lang="ru-RU" sz="1500" dirty="0"/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при онлайн-покупках на площадках по продаже товаров 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 err="1"/>
              <a:t>фейковые</a:t>
            </a:r>
            <a:r>
              <a:rPr lang="ru-RU" sz="1500" dirty="0"/>
              <a:t> интернет-магазины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мошенничества под видом государственных органов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финансовые пирамиды и инвестиционные </a:t>
            </a:r>
            <a:r>
              <a:rPr lang="ru-RU" sz="1500" dirty="0" smtClean="0"/>
              <a:t>мошенничества </a:t>
            </a:r>
            <a:endParaRPr lang="ru-RU" sz="1500" dirty="0"/>
          </a:p>
          <a:p>
            <a:pPr>
              <a:lnSpc>
                <a:spcPts val="1500"/>
              </a:lnSpc>
            </a:pPr>
            <a:r>
              <a:rPr lang="ru-RU" sz="1500" dirty="0"/>
              <a:t> </a:t>
            </a:r>
          </a:p>
          <a:p>
            <a:pPr>
              <a:lnSpc>
                <a:spcPts val="1500"/>
              </a:lnSpc>
            </a:pPr>
            <a:r>
              <a:rPr lang="ru-RU" sz="1500" dirty="0"/>
              <a:t>вымогательство на интимной почве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118579" y="247121"/>
            <a:ext cx="52820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КИБЕРПРЕСТУПЛЕНИЙ, СОВЕРШАЕМЫЕ В СТРАНЕ</a:t>
            </a:r>
            <a:endParaRPr lang="ru-RU" sz="25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2050" name="Picture 2" descr="D:\Академия управления\2025\КИБЕРБЕЗОПАСНОСТЬ И ПРОФИЛАКТИКА КИБЕРПРЕСТУПНОСТИ\пиктограммы\Слой 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35" y="1146291"/>
            <a:ext cx="373402" cy="42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Академия управления\2025\КИБЕРБЕЗОПАСНОСТЬ И ПРОФИЛАКТИКА КИБЕРПРЕСТУПНОСТИ\пиктограммы\Слой 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33" y="1566714"/>
            <a:ext cx="356806" cy="40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Академия управления\2025\КИБЕРБЕЗОПАСНОСТЬ И ПРОФИЛАКТИКА КИБЕРПРЕСТУПНОСТИ\пиктограммы\Слой 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331" y="2067694"/>
            <a:ext cx="470210" cy="38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Академия управления\2025\КИБЕРБЕЗОПАСНОСТЬ И ПРОФИЛАКТИКА КИБЕРПРЕСТУПНОСТИ\пиктограммы\Слой 1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94" y="2579395"/>
            <a:ext cx="412125" cy="367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Академия управления\2025\КИБЕРБЕЗОПАСНОСТЬ И ПРОФИЛАКТИКА КИБЕРПРЕСТУПНОСТИ\пиктограммы\Слой 15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220" y="3078040"/>
            <a:ext cx="367870" cy="345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Академия управления\2025\КИБЕРБЕЗОПАСНОСТЬ И ПРОФИЛАКТИКА КИБЕРПРЕСТУПНОСТИ\пиктограммы\Слой 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281" y="3510855"/>
            <a:ext cx="376311" cy="424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Академия управления\2025\КИБЕРБЕЗОПАСНОСТЬ И ПРОФИЛАКТИКА КИБЕРПРЕСТУПНОСТИ\пиктограммы\Слой 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693" y="4009789"/>
            <a:ext cx="431487" cy="384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Академия управления\2025\КИБЕРБЕЗОПАСНОСТЬ И ПРОФИЛАКТИКА КИБЕРПРЕСТУПНОСТИ\пиктограммы\Слой 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1459" y="4522272"/>
            <a:ext cx="425954" cy="35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2357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427510" y="538974"/>
            <a:ext cx="52820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b="1" dirty="0" smtClean="0">
                <a:solidFill>
                  <a:schemeClr val="bg1"/>
                </a:solidFill>
              </a:rPr>
              <a:t>ПОРТРЕТ ЖЕРТВЫ МОШЕННИЧЕСТВА</a:t>
            </a:r>
            <a:endParaRPr lang="ru-RU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5" name="ВИШИНГ- Азбука цифровой безопасности_1_2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40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2076530"/>
            <a:ext cx="5400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Целевой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фишинг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без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ошибок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персонализированные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 грамматически безупречные рассылки, обходящие главный маркер угрозы.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Мошенничество через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Deepfake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</a:t>
            </a:r>
            <a:b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генерация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видео и голоса руководства для санкционирования незаконных финансовых операций.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ИИ-боты для социальной инженерии: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ведение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осмысленных диалогов для выманивания конфиденциальной информации.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537466"/>
            <a:ext cx="5282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ИСПОЛЬЗОВАНИЕ ИСКУССТВЕННОГО ИНТЕЛЛЕКТА</a:t>
            </a:r>
            <a:endParaRPr kumimoji="0" lang="ru-RU" sz="2500" b="1" i="0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619469" y="2146075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619469" y="2878257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619469" y="3607126"/>
            <a:ext cx="200206" cy="216024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285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542258" y="1131590"/>
            <a:ext cx="440002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Неуправляемая гонка в этой сфере превращает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его </a:t>
            </a:r>
            <a:r>
              <a:rPr kumimoji="0" lang="ru-RU" sz="19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(прим. – искусственный интеллект)</a:t>
            </a:r>
            <a:r>
              <a:rPr kumimoji="0" lang="ru-RU" sz="19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500" b="1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 полезного ресурса в оружие. В перспективе – массового </a:t>
            </a:r>
            <a:r>
              <a:rPr kumimoji="0" lang="ru-RU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поражения.</a:t>
            </a:r>
            <a:endParaRPr kumimoji="0" lang="ru-RU" sz="2500" b="1" i="1" u="none" strike="noStrike" kern="1200" cap="none" spc="0" normalizeH="0" baseline="0" noProof="0" dirty="0">
              <a:ln>
                <a:noFill/>
              </a:ln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63888" y="204848"/>
            <a:ext cx="84262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 rot="10800000">
            <a:off x="8161762" y="1635646"/>
            <a:ext cx="1019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0" b="1" i="1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“</a:t>
            </a:r>
            <a:endParaRPr kumimoji="0" lang="ru-RU" sz="16000" b="1" i="1" u="none" strike="noStrike" kern="1200" cap="none" spc="0" normalizeH="0" baseline="0" noProof="0" dirty="0">
              <a:ln>
                <a:noFill/>
              </a:ln>
              <a:solidFill>
                <a:srgbClr val="182C7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5400000">
            <a:off x="8346559" y="3954720"/>
            <a:ext cx="296762" cy="1298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42258" y="3579862"/>
            <a:ext cx="451246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Президент Республики Беларусь А.Г. Лукашенко,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III Минская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международная 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конференция по евразийской </a:t>
            </a:r>
            <a:r>
              <a:rPr kumimoji="0" lang="ru-RU" sz="1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безопасности</a:t>
            </a:r>
            <a:r>
              <a:rPr kumimoji="0" lang="ru-RU" sz="1400" b="0" i="1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28 октября 2025 г.</a:t>
            </a:r>
          </a:p>
        </p:txBody>
      </p:sp>
    </p:spTree>
    <p:extLst>
      <p:ext uri="{BB962C8B-B14F-4D97-AF65-F5344CB8AC3E}">
        <p14:creationId xmlns:p14="http://schemas.microsoft.com/office/powerpoint/2010/main" val="33062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 rot="5400000">
            <a:off x="385697" y="4313595"/>
            <a:ext cx="200206" cy="9716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419872" y="627534"/>
            <a:ext cx="5268240" cy="3744416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79324" y="821328"/>
            <a:ext cx="51845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ДЕТЕЙ В СЕТИ — </a:t>
            </a:r>
            <a:b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1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НЕ ЗАПРЕТЫ, А ДОВЕРИЕ И ПРАВИЛА</a:t>
            </a:r>
            <a:endParaRPr lang="ru-RU" sz="2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679324" y="155999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Выстраивайте открытые отношения: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нок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должен знать, что может рассказать вам о любой проблеме без страха наказания.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Установите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четкие </a:t>
            </a:r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границы: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согласуйте время онлайн,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разрешенные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сайты и приложения.</a:t>
            </a:r>
          </a:p>
          <a:p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Используйте технические средства: </a:t>
            </a:r>
            <a: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родительский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контроль и общие аккаунты 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младших детей.</a:t>
            </a:r>
          </a:p>
        </p:txBody>
      </p:sp>
      <p:pic>
        <p:nvPicPr>
          <p:cNvPr id="3" name="Picture 2" descr="D:\Академия управления\2025\КИБЕРБЕЗОПАСНОСТЬ И ПРОФИЛАКТИКА КИБЕРПРЕСТУПНОСТИ\пиктограммы\курс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3559672"/>
            <a:ext cx="1296145" cy="13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309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9633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5566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500"/>
              </a:lnSpc>
            </a:pPr>
            <a:r>
              <a:rPr lang="ru-RU" sz="1500" b="1" dirty="0" smtClean="0"/>
              <a:t>«</a:t>
            </a:r>
            <a:r>
              <a:rPr lang="ru-RU" sz="1500" b="1" dirty="0"/>
              <a:t>Бесплатные» подарки</a:t>
            </a:r>
          </a:p>
        </p:txBody>
      </p:sp>
      <p:sp>
        <p:nvSpPr>
          <p:cNvPr id="8" name="Прямоугольник 7"/>
          <p:cNvSpPr/>
          <p:nvPr/>
        </p:nvSpPr>
        <p:spPr>
          <a:xfrm rot="5400000">
            <a:off x="137057" y="4494682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7564" y="197808"/>
            <a:ext cx="7848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A0A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РАСПРОСТРАНЕННЫЕ СХЕМЫ КИБЕРПРЕСТУПЛЕНИЙ ПРОТИВ ДЕТЕЙ</a:t>
            </a:r>
            <a:endParaRPr lang="ru-RU" sz="2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30972" y="2355726"/>
            <a:ext cx="23014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заманить </a:t>
            </a:r>
            <a:r>
              <a:rPr lang="ru-RU" sz="1000" dirty="0"/>
              <a:t>на </a:t>
            </a:r>
            <a:r>
              <a:rPr lang="ru-RU" sz="1000" dirty="0" err="1"/>
              <a:t>фишинговую</a:t>
            </a:r>
            <a:r>
              <a:rPr lang="ru-RU" sz="1000" dirty="0"/>
              <a:t> страницу и </a:t>
            </a:r>
            <a:r>
              <a:rPr lang="ru-RU" sz="1000" dirty="0" smtClean="0"/>
              <a:t>украсть </a:t>
            </a:r>
            <a:r>
              <a:rPr lang="ru-RU" sz="1000" dirty="0"/>
              <a:t>данные банковской карты.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40988" y="844204"/>
            <a:ext cx="3459204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Фейковые</a:t>
            </a:r>
            <a:r>
              <a:rPr lang="ru-RU" sz="1500" b="1" dirty="0"/>
              <a:t> </a:t>
            </a:r>
            <a:r>
              <a:rPr lang="ru-RU" sz="1500" b="1" dirty="0" smtClean="0"/>
              <a:t>запросы от </a:t>
            </a:r>
            <a:r>
              <a:rPr lang="ru-RU" sz="1500" b="1" dirty="0"/>
              <a:t>«друзей»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328452" y="2355726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воспользоваться </a:t>
            </a:r>
            <a:r>
              <a:rPr lang="ru-RU" sz="1000" dirty="0"/>
              <a:t>доверием и выманить деньги через взломанный аккаунт.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238624" y="844204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Груминг</a:t>
            </a:r>
            <a:endParaRPr lang="ru-RU" sz="15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940152" y="2355726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выдавая </a:t>
            </a:r>
            <a:r>
              <a:rPr lang="ru-RU" sz="1000" dirty="0"/>
              <a:t>себя за сверстника, войти в доверие, чтобы манипулировать и выпрашивать интимные фото/видео.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65566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Сексторшен</a:t>
            </a:r>
            <a:endParaRPr lang="ru-RU" sz="15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39552" y="4398952"/>
            <a:ext cx="248427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шантажировать </a:t>
            </a:r>
            <a:r>
              <a:rPr lang="ru-RU" sz="1000" dirty="0"/>
              <a:t>ребенка с помощью полученных интимных материалов.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81890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 err="1"/>
              <a:t>Кибербуллинг</a:t>
            </a:r>
            <a:endParaRPr lang="ru-RU" sz="1500" b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490470" y="4398952"/>
            <a:ext cx="241508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унизить </a:t>
            </a:r>
            <a:r>
              <a:rPr lang="ru-RU" sz="1000" dirty="0"/>
              <a:t>и травмировать психологически через травлю в группах и личных сообщениях.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217744" y="2931790"/>
            <a:ext cx="2232248" cy="2873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500"/>
              </a:lnSpc>
            </a:pPr>
            <a:r>
              <a:rPr lang="ru-RU" sz="1500" b="1" dirty="0"/>
              <a:t>Деструктивный контент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919272" y="4410655"/>
            <a:ext cx="28291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000"/>
              </a:lnSpc>
            </a:pPr>
            <a:r>
              <a:rPr lang="ru-RU" sz="1000" dirty="0"/>
              <a:t>Цель: </a:t>
            </a:r>
            <a:r>
              <a:rPr lang="ru-RU" sz="1000" dirty="0" smtClean="0"/>
              <a:t>вовлечь </a:t>
            </a:r>
            <a:r>
              <a:rPr lang="ru-RU" sz="1000" dirty="0"/>
              <a:t>в опасные сообщества, пропагандирующие суицид, насилие и экстремизм.</a:t>
            </a:r>
          </a:p>
        </p:txBody>
      </p:sp>
      <p:sp>
        <p:nvSpPr>
          <p:cNvPr id="27" name="Прямоугольник 26"/>
          <p:cNvSpPr/>
          <p:nvPr/>
        </p:nvSpPr>
        <p:spPr>
          <a:xfrm rot="5400000">
            <a:off x="8808617" y="667484"/>
            <a:ext cx="200206" cy="485800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64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10574</TotalTime>
  <Words>295</Words>
  <Application>Microsoft Office PowerPoint</Application>
  <PresentationFormat>Экран (16:9)</PresentationFormat>
  <Paragraphs>89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Ольга Николаевна Суторьма</cp:lastModifiedBy>
  <cp:revision>434</cp:revision>
  <dcterms:created xsi:type="dcterms:W3CDTF">2024-07-24T10:48:12Z</dcterms:created>
  <dcterms:modified xsi:type="dcterms:W3CDTF">2025-11-14T14:15:32Z</dcterms:modified>
</cp:coreProperties>
</file>